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365" r:id="rId2"/>
    <p:sldId id="366" r:id="rId3"/>
    <p:sldId id="362" r:id="rId4"/>
    <p:sldId id="364" r:id="rId5"/>
    <p:sldId id="262" r:id="rId6"/>
    <p:sldId id="369" r:id="rId7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формация" id="{9FA27940-A45B-471D-96EC-3FCE80AE8A9B}">
          <p14:sldIdLst/>
        </p14:section>
        <p14:section name="Обязательные слайды" id="{248E5CD8-1028-4246-90C7-3263F7F286D3}">
          <p14:sldIdLst>
            <p14:sldId id="365"/>
            <p14:sldId id="366"/>
            <p14:sldId id="362"/>
            <p14:sldId id="364"/>
            <p14:sldId id="262"/>
            <p14:sldId id="3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496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2571"/>
    <a:srgbClr val="8226E3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76" autoAdjust="0"/>
    <p:restoredTop sz="95851"/>
  </p:normalViewPr>
  <p:slideViewPr>
    <p:cSldViewPr snapToGrid="0" showGuides="1">
      <p:cViewPr>
        <p:scale>
          <a:sx n="125" d="100"/>
          <a:sy n="125" d="100"/>
        </p:scale>
        <p:origin x="2178" y="714"/>
      </p:cViewPr>
      <p:guideLst>
        <p:guide orient="horz" pos="2160"/>
        <p:guide pos="574"/>
        <p:guide pos="3613"/>
        <p:guide pos="5496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F317-460F-D66A-6ACF-27061C9D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066F97-A6A0-B747-71F9-577306DB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F9F05F-4377-CED9-7FF7-AADFCC58E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8DC8F5-67F2-F257-7833-1FEA7A6F2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327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69046-74A9-6BC0-030F-AF985680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235548D-D889-0AAA-F16C-FBBD8FABB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2BED857-8CFB-C4D0-8AA7-4E459CD5C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FF5E7-0C77-0F13-CEBC-1525084DF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85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Логотип/логотипы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8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21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56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писание коман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94095" y="1044081"/>
            <a:ext cx="4962943" cy="2221824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Фото команды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05B910C-9A3E-FA3B-DC7F-BA27D3A1B516}"/>
              </a:ext>
            </a:extLst>
          </p:cNvPr>
          <p:cNvSpPr txBox="1">
            <a:spLocks/>
          </p:cNvSpPr>
          <p:nvPr userDrawn="1"/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/>
              <a:t>КОМАНДА «НАЗВАНИЕ»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2950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89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02.10.2025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02.10.2025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02.10.2025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34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02.10.2025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4" r:id="rId2"/>
    <p:sldLayoutId id="2147483694" r:id="rId3"/>
    <p:sldLayoutId id="2147483688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89" r:id="rId11"/>
    <p:sldLayoutId id="2147483690" r:id="rId12"/>
    <p:sldLayoutId id="2147483702" r:id="rId13"/>
    <p:sldLayoutId id="2147483691" r:id="rId14"/>
    <p:sldLayoutId id="2147483692" r:id="rId15"/>
    <p:sldLayoutId id="2147483693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3" r:id="rId23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с одним усеченным углом 5">
            <a:extLst>
              <a:ext uri="{FF2B5EF4-FFF2-40B4-BE49-F238E27FC236}">
                <a16:creationId xmlns:a16="http://schemas.microsoft.com/office/drawing/2014/main" id="{63C0110F-AA77-51FB-37DF-BC3D51A145AA}"/>
              </a:ext>
            </a:extLst>
          </p:cNvPr>
          <p:cNvSpPr/>
          <p:nvPr/>
        </p:nvSpPr>
        <p:spPr>
          <a:xfrm>
            <a:off x="811459" y="2177105"/>
            <a:ext cx="5744056" cy="1558359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sz="1200" b="1" dirty="0">
              <a:solidFill>
                <a:schemeClr val="accent2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FA84A33-0C72-0932-80BA-8E3874357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/>
              <a:t>Ронин</a:t>
            </a:r>
            <a:r>
              <a:rPr lang="ru-RU" dirty="0"/>
              <a:t> ГУД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7079B28-9FB8-672E-DD52-FA978EC4A2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/>
          <a:lstStyle/>
          <a:p>
            <a:r>
              <a:rPr lang="ru-RU" b="0" i="0" dirty="0">
                <a:solidFill>
                  <a:srgbClr val="FFFFFF"/>
                </a:solidFill>
                <a:effectLst/>
                <a:latin typeface="TTFirs"/>
              </a:rPr>
              <a:t>08 - Сервис для выявления компьютерных томографий органов грудной клетки без патологий</a:t>
            </a:r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846298E-9D88-4E9F-8A28-841A5EAA6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910"/>
          <a:stretch/>
        </p:blipFill>
        <p:spPr>
          <a:xfrm>
            <a:off x="1939623" y="2255677"/>
            <a:ext cx="4091243" cy="131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66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углом 2">
            <a:extLst>
              <a:ext uri="{FF2B5EF4-FFF2-40B4-BE49-F238E27FC236}">
                <a16:creationId xmlns:a16="http://schemas.microsoft.com/office/drawing/2014/main" id="{84F5218D-7EA5-E87A-5428-A9065418900C}"/>
              </a:ext>
            </a:extLst>
          </p:cNvPr>
          <p:cNvSpPr/>
          <p:nvPr/>
        </p:nvSpPr>
        <p:spPr>
          <a:xfrm>
            <a:off x="6112982" y="1016000"/>
            <a:ext cx="5744056" cy="241300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" name="Прямоугольник с двумя учесеченными противолежащими углами 3">
            <a:extLst>
              <a:ext uri="{FF2B5EF4-FFF2-40B4-BE49-F238E27FC236}">
                <a16:creationId xmlns:a16="http://schemas.microsoft.com/office/drawing/2014/main" id="{EAC6BE12-13A7-AA34-29B3-F6395E296893}"/>
              </a:ext>
            </a:extLst>
          </p:cNvPr>
          <p:cNvSpPr/>
          <p:nvPr/>
        </p:nvSpPr>
        <p:spPr>
          <a:xfrm>
            <a:off x="371214" y="2798958"/>
            <a:ext cx="5364424" cy="134309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A65CE87C-31F5-F7C9-BFC0-083442875F5F}"/>
              </a:ext>
            </a:extLst>
          </p:cNvPr>
          <p:cNvSpPr txBox="1">
            <a:spLocks/>
          </p:cNvSpPr>
          <p:nvPr/>
        </p:nvSpPr>
        <p:spPr>
          <a:xfrm>
            <a:off x="1194901" y="3401467"/>
            <a:ext cx="3717046" cy="51602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/>
              <a:t>Сервис для выявления компьютерных томографий органов грудной клетки без патологий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32D7670A-4313-AE7C-DDA9-134ADC224C94}"/>
              </a:ext>
            </a:extLst>
          </p:cNvPr>
          <p:cNvSpPr txBox="1">
            <a:spLocks/>
          </p:cNvSpPr>
          <p:nvPr/>
        </p:nvSpPr>
        <p:spPr>
          <a:xfrm>
            <a:off x="1558339" y="2996161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Наименование задачи:</a:t>
            </a:r>
          </a:p>
        </p:txBody>
      </p:sp>
      <p:sp>
        <p:nvSpPr>
          <p:cNvPr id="7" name="Прямоугольник с двумя учесеченными противолежащими углами 6">
            <a:extLst>
              <a:ext uri="{FF2B5EF4-FFF2-40B4-BE49-F238E27FC236}">
                <a16:creationId xmlns:a16="http://schemas.microsoft.com/office/drawing/2014/main" id="{BA6E2E22-7CB7-D351-3003-12D0777AA84A}"/>
              </a:ext>
            </a:extLst>
          </p:cNvPr>
          <p:cNvSpPr/>
          <p:nvPr/>
        </p:nvSpPr>
        <p:spPr>
          <a:xfrm>
            <a:off x="371214" y="4336253"/>
            <a:ext cx="5364424" cy="1864523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Текст 8">
            <a:extLst>
              <a:ext uri="{FF2B5EF4-FFF2-40B4-BE49-F238E27FC236}">
                <a16:creationId xmlns:a16="http://schemas.microsoft.com/office/drawing/2014/main" id="{D8A04531-793D-BF7A-34F3-615C18C06BA5}"/>
              </a:ext>
            </a:extLst>
          </p:cNvPr>
          <p:cNvSpPr txBox="1">
            <a:spLocks/>
          </p:cNvSpPr>
          <p:nvPr/>
        </p:nvSpPr>
        <p:spPr>
          <a:xfrm>
            <a:off x="580642" y="4898748"/>
            <a:ext cx="5078668" cy="125065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300" dirty="0"/>
              <a:t>Проект решает задачу бинарной классификации КТ грудной клетки для выявления патологии, ускоряя анализ данных врачами. Используются </a:t>
            </a:r>
            <a:r>
              <a:rPr lang="ru-RU" sz="1300" dirty="0" err="1"/>
              <a:t>PyTorch</a:t>
            </a:r>
            <a:r>
              <a:rPr lang="ru-RU" sz="1300" dirty="0"/>
              <a:t>, 3D ResNet-18 и предобработка DICOM-изображений с балансировкой классов и </a:t>
            </a:r>
            <a:r>
              <a:rPr lang="ru-RU" sz="1300" dirty="0" err="1"/>
              <a:t>mixed</a:t>
            </a:r>
            <a:r>
              <a:rPr lang="ru-RU" sz="1300" dirty="0"/>
              <a:t> </a:t>
            </a:r>
            <a:r>
              <a:rPr lang="ru-RU" sz="1300" dirty="0" err="1"/>
              <a:t>precision</a:t>
            </a:r>
            <a:r>
              <a:rPr lang="ru-RU" sz="1300" dirty="0"/>
              <a:t>. Уникальность — поддержка </a:t>
            </a:r>
            <a:r>
              <a:rPr lang="ru-RU" sz="1300" dirty="0" err="1"/>
              <a:t>инференса</a:t>
            </a:r>
            <a:r>
              <a:rPr lang="ru-RU" sz="1300" dirty="0"/>
              <a:t> как по исследованиям, так и по отдельным срезам для детального анализа.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1B7AD7A-6B88-BC5A-8181-ABE8F90EF757}"/>
              </a:ext>
            </a:extLst>
          </p:cNvPr>
          <p:cNvSpPr txBox="1">
            <a:spLocks/>
          </p:cNvSpPr>
          <p:nvPr/>
        </p:nvSpPr>
        <p:spPr>
          <a:xfrm>
            <a:off x="1558339" y="4544813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Описание решения:</a:t>
            </a:r>
          </a:p>
        </p:txBody>
      </p:sp>
      <p:sp>
        <p:nvSpPr>
          <p:cNvPr id="10" name="Прямоугольник с двумя учесеченными противолежащими углами 9">
            <a:extLst>
              <a:ext uri="{FF2B5EF4-FFF2-40B4-BE49-F238E27FC236}">
                <a16:creationId xmlns:a16="http://schemas.microsoft.com/office/drawing/2014/main" id="{A588FF60-B556-13B0-1F84-F39798FCCFFC}"/>
              </a:ext>
            </a:extLst>
          </p:cNvPr>
          <p:cNvSpPr/>
          <p:nvPr/>
        </p:nvSpPr>
        <p:spPr>
          <a:xfrm>
            <a:off x="6096000" y="3619076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79C36659-3CC2-1809-328B-B1EADACF56A8}"/>
              </a:ext>
            </a:extLst>
          </p:cNvPr>
          <p:cNvSpPr txBox="1">
            <a:spLocks/>
          </p:cNvSpPr>
          <p:nvPr/>
        </p:nvSpPr>
        <p:spPr>
          <a:xfrm>
            <a:off x="6474783" y="4375230"/>
            <a:ext cx="494556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Мы рассматриваем внедрение сервиса на базе медицинских организаций. Уже есть заинтересованность со стороны МСЧ №9 ФМБА России, где наше решение может быть использовано в качестве инструмента первичного скрининга и сортировки КТ-исследований органов грудной клетки.</a:t>
            </a:r>
          </a:p>
        </p:txBody>
      </p:sp>
      <p:sp>
        <p:nvSpPr>
          <p:cNvPr id="12" name="Текст 8">
            <a:extLst>
              <a:ext uri="{FF2B5EF4-FFF2-40B4-BE49-F238E27FC236}">
                <a16:creationId xmlns:a16="http://schemas.microsoft.com/office/drawing/2014/main" id="{172DB980-DE27-CB70-D229-6DDA98C418EF}"/>
              </a:ext>
            </a:extLst>
          </p:cNvPr>
          <p:cNvSpPr txBox="1">
            <a:spLocks/>
          </p:cNvSpPr>
          <p:nvPr/>
        </p:nvSpPr>
        <p:spPr>
          <a:xfrm>
            <a:off x="6163496" y="3846321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Как вы планируете дальше использовать </a:t>
            </a:r>
            <a:br>
              <a:rPr lang="ru-RU" b="1" dirty="0">
                <a:solidFill>
                  <a:schemeClr val="accent2"/>
                </a:solidFill>
              </a:rPr>
            </a:br>
            <a:r>
              <a:rPr lang="ru-RU" b="1" dirty="0">
                <a:solidFill>
                  <a:schemeClr val="accent2"/>
                </a:solidFill>
              </a:rPr>
              <a:t>или развивать ваше решение:</a:t>
            </a:r>
          </a:p>
        </p:txBody>
      </p:sp>
      <p:sp>
        <p:nvSpPr>
          <p:cNvPr id="13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34A2F70F-68BC-72F9-09E0-CF28D94A9521}"/>
              </a:ext>
            </a:extLst>
          </p:cNvPr>
          <p:cNvSpPr/>
          <p:nvPr/>
        </p:nvSpPr>
        <p:spPr>
          <a:xfrm>
            <a:off x="371214" y="1028032"/>
            <a:ext cx="5364424" cy="1576729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4" name="Текст 8">
            <a:extLst>
              <a:ext uri="{FF2B5EF4-FFF2-40B4-BE49-F238E27FC236}">
                <a16:creationId xmlns:a16="http://schemas.microsoft.com/office/drawing/2014/main" id="{A66B04C6-E9BA-5BA2-7A5C-84468D491C57}"/>
              </a:ext>
            </a:extLst>
          </p:cNvPr>
          <p:cNvSpPr txBox="1">
            <a:spLocks/>
          </p:cNvSpPr>
          <p:nvPr/>
        </p:nvSpPr>
        <p:spPr>
          <a:xfrm>
            <a:off x="702554" y="1495848"/>
            <a:ext cx="4348812" cy="10151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Дубна</a:t>
            </a:r>
          </a:p>
          <a:p>
            <a:r>
              <a:rPr lang="ru-RU" dirty="0"/>
              <a:t>4</a:t>
            </a:r>
          </a:p>
          <a:p>
            <a:r>
              <a:rPr lang="ru-RU" dirty="0"/>
              <a:t>Харламов Вадим Александрович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id="{835E7A1E-FFEA-1C2F-65E6-56769FEFB842}"/>
              </a:ext>
            </a:extLst>
          </p:cNvPr>
          <p:cNvSpPr txBox="1">
            <a:spLocks/>
          </p:cNvSpPr>
          <p:nvPr/>
        </p:nvSpPr>
        <p:spPr>
          <a:xfrm>
            <a:off x="1558339" y="1179389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 команде</a:t>
            </a:r>
          </a:p>
        </p:txBody>
      </p:sp>
      <p:sp>
        <p:nvSpPr>
          <p:cNvPr id="22" name="Заголовок 6">
            <a:extLst>
              <a:ext uri="{FF2B5EF4-FFF2-40B4-BE49-F238E27FC236}">
                <a16:creationId xmlns:a16="http://schemas.microsoft.com/office/drawing/2014/main" id="{E16A6021-482E-44EF-B7A5-0748133CAE70}"/>
              </a:ext>
            </a:extLst>
          </p:cNvPr>
          <p:cNvSpPr txBox="1">
            <a:spLocks/>
          </p:cNvSpPr>
          <p:nvPr/>
        </p:nvSpPr>
        <p:spPr>
          <a:xfrm>
            <a:off x="348403" y="388147"/>
            <a:ext cx="9862734" cy="376138"/>
          </a:xfrm>
          <a:prstGeom prst="rect">
            <a:avLst/>
          </a:prstGeom>
        </p:spPr>
        <p:txBody>
          <a:bodyPr/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 dirty="0">
                <a:latin typeface="+mn-lt"/>
              </a:rPr>
              <a:t>КОМАНДА «</a:t>
            </a:r>
            <a:r>
              <a:rPr lang="ru-RU" dirty="0" err="1">
                <a:latin typeface="+mn-lt"/>
              </a:rPr>
              <a:t>Ронин</a:t>
            </a:r>
            <a:r>
              <a:rPr lang="ru-RU" dirty="0">
                <a:latin typeface="+mn-lt"/>
              </a:rPr>
              <a:t> ГУД»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6F9AE4A-DA41-4E25-8D13-AF514B90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609" y="1063020"/>
            <a:ext cx="4105490" cy="231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78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C977F-019F-1EBC-A1EC-CEAA645B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DB144DF4-BC6C-6132-A6AB-EA6D85FCF051}"/>
              </a:ext>
            </a:extLst>
          </p:cNvPr>
          <p:cNvSpPr/>
          <p:nvPr/>
        </p:nvSpPr>
        <p:spPr>
          <a:xfrm>
            <a:off x="1881314" y="3532820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Вадим</a:t>
            </a:r>
          </a:p>
          <a:p>
            <a:pPr algn="ctr"/>
            <a:r>
              <a:rPr lang="ru-RU" b="1" dirty="0">
                <a:solidFill>
                  <a:schemeClr val="accent2"/>
                </a:solidFill>
              </a:rPr>
              <a:t>Харламов</a:t>
            </a: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64147576-183D-C3F3-7CE0-A1EC79C248D4}"/>
              </a:ext>
            </a:extLst>
          </p:cNvPr>
          <p:cNvSpPr/>
          <p:nvPr/>
        </p:nvSpPr>
        <p:spPr>
          <a:xfrm>
            <a:off x="4082814" y="3532820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Михаил Нистратов</a:t>
            </a:r>
          </a:p>
        </p:txBody>
      </p:sp>
      <p:sp>
        <p:nvSpPr>
          <p:cNvPr id="21" name="Прямоугольник с двумя учесеченными противолежащими углами 20">
            <a:extLst>
              <a:ext uri="{FF2B5EF4-FFF2-40B4-BE49-F238E27FC236}">
                <a16:creationId xmlns:a16="http://schemas.microsoft.com/office/drawing/2014/main" id="{AF370263-13A5-C54C-7A0E-B798A3BBB072}"/>
              </a:ext>
            </a:extLst>
          </p:cNvPr>
          <p:cNvSpPr/>
          <p:nvPr/>
        </p:nvSpPr>
        <p:spPr>
          <a:xfrm>
            <a:off x="6284314" y="3532820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Дмитрий Рябцов</a:t>
            </a:r>
          </a:p>
        </p:txBody>
      </p:sp>
      <p:sp>
        <p:nvSpPr>
          <p:cNvPr id="22" name="Прямоугольник с двумя учесеченными противолежащими углами 21">
            <a:extLst>
              <a:ext uri="{FF2B5EF4-FFF2-40B4-BE49-F238E27FC236}">
                <a16:creationId xmlns:a16="http://schemas.microsoft.com/office/drawing/2014/main" id="{C0BDD918-C523-85DA-E4EE-1309ADD1F936}"/>
              </a:ext>
            </a:extLst>
          </p:cNvPr>
          <p:cNvSpPr/>
          <p:nvPr/>
        </p:nvSpPr>
        <p:spPr>
          <a:xfrm>
            <a:off x="8485814" y="3532820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Илья </a:t>
            </a:r>
          </a:p>
          <a:p>
            <a:pPr algn="ctr"/>
            <a:r>
              <a:rPr lang="ru-RU" b="1" dirty="0">
                <a:solidFill>
                  <a:schemeClr val="accent2"/>
                </a:solidFill>
              </a:rPr>
              <a:t>Бобков</a:t>
            </a:r>
          </a:p>
        </p:txBody>
      </p:sp>
      <p:sp>
        <p:nvSpPr>
          <p:cNvPr id="14" name="Прямоугольник с одним усеченным углом 13">
            <a:extLst>
              <a:ext uri="{FF2B5EF4-FFF2-40B4-BE49-F238E27FC236}">
                <a16:creationId xmlns:a16="http://schemas.microsoft.com/office/drawing/2014/main" id="{820946FA-1EEC-A584-2AA0-2D6CA2606D3E}"/>
              </a:ext>
            </a:extLst>
          </p:cNvPr>
          <p:cNvSpPr/>
          <p:nvPr/>
        </p:nvSpPr>
        <p:spPr>
          <a:xfrm>
            <a:off x="8485814" y="1403619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2" name="Прямоугольник с одним усеченным углом 11">
            <a:extLst>
              <a:ext uri="{FF2B5EF4-FFF2-40B4-BE49-F238E27FC236}">
                <a16:creationId xmlns:a16="http://schemas.microsoft.com/office/drawing/2014/main" id="{45CAE250-DBB1-9BFA-27FB-954552F49E5D}"/>
              </a:ext>
            </a:extLst>
          </p:cNvPr>
          <p:cNvSpPr/>
          <p:nvPr/>
        </p:nvSpPr>
        <p:spPr>
          <a:xfrm>
            <a:off x="6284314" y="1403619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201EAA2F-F365-D286-8F39-7CDE264CD87F}"/>
              </a:ext>
            </a:extLst>
          </p:cNvPr>
          <p:cNvSpPr/>
          <p:nvPr/>
        </p:nvSpPr>
        <p:spPr>
          <a:xfrm>
            <a:off x="1881314" y="1403619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A848CFE2-BF35-4DA4-FC48-6FD3A2D58765}"/>
              </a:ext>
            </a:extLst>
          </p:cNvPr>
          <p:cNvSpPr/>
          <p:nvPr/>
        </p:nvSpPr>
        <p:spPr>
          <a:xfrm>
            <a:off x="4082814" y="1403619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ADFA4405-6EC1-3A52-92A7-2CA2130BB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90CF1404-9E5F-4477-BC82-EFA8B73EA79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/>
          <a:srcRect t="3099" b="3099"/>
          <a:stretch/>
        </p:blipFill>
        <p:spPr>
          <a:xfrm>
            <a:off x="2081213" y="1592263"/>
            <a:ext cx="1536700" cy="1441450"/>
          </a:xfr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606CB88-2D99-41B2-B058-DC26C2C104A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/>
          <a:srcRect t="11858" b="11858"/>
          <a:stretch/>
        </p:blipFill>
        <p:spPr>
          <a:xfrm>
            <a:off x="4278945" y="1593435"/>
            <a:ext cx="1535113" cy="1439862"/>
          </a:xfr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F34E002C-A401-4A24-AA03-820F7E022C2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6"/>
          <a:srcRect t="5472" b="5472"/>
          <a:stretch>
            <a:fillRect/>
          </a:stretch>
        </p:blipFill>
        <p:spPr>
          <a:xfrm>
            <a:off x="6478588" y="1592263"/>
            <a:ext cx="1536700" cy="144145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F00C6A9-286C-4C8D-ACF0-A53F56F2192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7"/>
          <a:srcRect l="14564" r="14564"/>
          <a:stretch/>
        </p:blipFill>
        <p:spPr>
          <a:xfrm>
            <a:off x="8663620" y="1593435"/>
            <a:ext cx="1536700" cy="1439862"/>
          </a:xfr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 err="1">
                <a:latin typeface="+mn-lt"/>
              </a:rPr>
              <a:t>Ронин</a:t>
            </a:r>
            <a:r>
              <a:rPr lang="ru-RU" dirty="0">
                <a:latin typeface="+mn-lt"/>
              </a:rPr>
              <a:t> ГУД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392728C-0D28-63FE-46DB-BBDA5226DA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949600" y="4335338"/>
            <a:ext cx="1843581" cy="1225988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/>
              <a:t>Product-</a:t>
            </a:r>
            <a:r>
              <a:rPr lang="ru-RU" dirty="0"/>
              <a:t>менеджер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@kot_brasilio</a:t>
            </a:r>
            <a:endParaRPr lang="ru-RU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+7 925 075 5474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9FA2196-9D34-827B-ACEA-0E5E945660F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159788" y="4335338"/>
            <a:ext cx="1843581" cy="1576498"/>
          </a:xfrm>
        </p:spPr>
        <p:txBody>
          <a:bodyPr/>
          <a:lstStyle/>
          <a:p>
            <a:r>
              <a:rPr lang="en-US" dirty="0"/>
              <a:t>Team-lead</a:t>
            </a:r>
            <a:r>
              <a:rPr lang="ru-RU" dirty="0"/>
              <a:t>, </a:t>
            </a:r>
            <a:r>
              <a:rPr lang="en-US" dirty="0"/>
              <a:t>ML</a:t>
            </a:r>
            <a:endParaRPr lang="ru-RU" dirty="0"/>
          </a:p>
          <a:p>
            <a:r>
              <a:rPr lang="en-US" dirty="0"/>
              <a:t>@flulensiu</a:t>
            </a:r>
            <a:endParaRPr lang="ru-RU" dirty="0"/>
          </a:p>
          <a:p>
            <a:r>
              <a:rPr lang="ru-RU" dirty="0"/>
              <a:t>+7 999 852 9731</a:t>
            </a:r>
          </a:p>
          <a:p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0DF70EE-E30A-9927-9407-11A722DC79E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36412" y="4335338"/>
            <a:ext cx="1843581" cy="1576498"/>
          </a:xfrm>
        </p:spPr>
        <p:txBody>
          <a:bodyPr/>
          <a:lstStyle/>
          <a:p>
            <a:r>
              <a:rPr lang="en-US" dirty="0"/>
              <a:t>Back-end </a:t>
            </a:r>
            <a:r>
              <a:rPr lang="ru-RU" dirty="0"/>
              <a:t>разработчик</a:t>
            </a:r>
          </a:p>
          <a:p>
            <a:r>
              <a:rPr lang="en-US" dirty="0"/>
              <a:t>@Vergiliy4ever</a:t>
            </a:r>
            <a:endParaRPr lang="ru-RU" dirty="0"/>
          </a:p>
          <a:p>
            <a:r>
              <a:rPr lang="ru-RU" dirty="0"/>
              <a:t>+7 964 703 3040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B27219F4-4A32-4712-0457-14090DB933B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511864" y="4335338"/>
            <a:ext cx="1843581" cy="1576498"/>
          </a:xfrm>
        </p:spPr>
        <p:txBody>
          <a:bodyPr/>
          <a:lstStyle/>
          <a:p>
            <a:r>
              <a:rPr lang="en-US" dirty="0"/>
              <a:t>Full-stack</a:t>
            </a:r>
            <a:r>
              <a:rPr lang="ru-RU" dirty="0"/>
              <a:t> разработчик</a:t>
            </a:r>
          </a:p>
          <a:p>
            <a:r>
              <a:rPr lang="en-US" dirty="0"/>
              <a:t>@Bestrahniy</a:t>
            </a:r>
          </a:p>
          <a:p>
            <a:r>
              <a:rPr lang="ru-RU" dirty="0"/>
              <a:t>+7 999 798 7576</a:t>
            </a:r>
          </a:p>
        </p:txBody>
      </p:sp>
    </p:spTree>
    <p:extLst>
      <p:ext uri="{BB962C8B-B14F-4D97-AF65-F5344CB8AC3E}">
        <p14:creationId xmlns:p14="http://schemas.microsoft.com/office/powerpoint/2010/main" val="922147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12D283-FCC2-40D9-9CEA-EF1BD3595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74006CB4-BD4D-EF41-3DCA-EDB126B84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F7DE1A9-1AD8-0498-5446-8F5D40911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ru-RU" dirty="0">
                <a:latin typeface="+mn-lt"/>
              </a:rPr>
              <a:t>КОМАНДА «</a:t>
            </a:r>
            <a:r>
              <a:rPr lang="ru-RU" dirty="0" err="1">
                <a:latin typeface="+mn-lt"/>
              </a:rPr>
              <a:t>Ронин</a:t>
            </a:r>
            <a:r>
              <a:rPr lang="ru-RU" dirty="0">
                <a:latin typeface="+mn-lt"/>
              </a:rPr>
              <a:t> ГУД»</a:t>
            </a:r>
          </a:p>
        </p:txBody>
      </p:sp>
      <p:sp>
        <p:nvSpPr>
          <p:cNvPr id="35" name="Прямоугольник с двумя учесеченными противолежащими углами 34">
            <a:extLst>
              <a:ext uri="{FF2B5EF4-FFF2-40B4-BE49-F238E27FC236}">
                <a16:creationId xmlns:a16="http://schemas.microsoft.com/office/drawing/2014/main" id="{3982CAB9-CDEF-3A8E-5FFE-F886E7DC8FAC}"/>
              </a:ext>
            </a:extLst>
          </p:cNvPr>
          <p:cNvSpPr/>
          <p:nvPr/>
        </p:nvSpPr>
        <p:spPr>
          <a:xfrm>
            <a:off x="371214" y="1016000"/>
            <a:ext cx="5364424" cy="258170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7" name="Текст 8">
            <a:extLst>
              <a:ext uri="{FF2B5EF4-FFF2-40B4-BE49-F238E27FC236}">
                <a16:creationId xmlns:a16="http://schemas.microsoft.com/office/drawing/2014/main" id="{C7B87D78-5037-F48A-F05C-8E80D4A5A4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825" y="1708397"/>
            <a:ext cx="5076825" cy="1720603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ru-RU" dirty="0"/>
              <a:t>Наша команда сформировалась на базе Государственного Университета «Дубна» (ГУД). Я являюсь научным руководителем Дмитрия и Михаила, которые в рамках выпускных квалификационных работ занимались разработкой систем ориентации дрона без использования GNSS-сигналов, применяя методы компьютерного зрения. После этого в разном составе, вместе с Ильёй, мы участвовали в </a:t>
            </a:r>
            <a:r>
              <a:rPr lang="ru-RU" dirty="0" err="1"/>
              <a:t>хакатонах</a:t>
            </a:r>
            <a:r>
              <a:rPr lang="ru-RU" dirty="0"/>
              <a:t> Университета «Дубна» и ОЭЗ «Дубна». Команда регулярно проводит </a:t>
            </a:r>
            <a:r>
              <a:rPr lang="ru-RU" dirty="0" err="1"/>
              <a:t>командообразующие</a:t>
            </a:r>
            <a:r>
              <a:rPr lang="ru-RU" dirty="0"/>
              <a:t> мероприятия и сейчас планирует реализацию нескольких коммерческих проектов.</a:t>
            </a:r>
          </a:p>
        </p:txBody>
      </p:sp>
      <p:sp>
        <p:nvSpPr>
          <p:cNvPr id="38" name="Текст 8">
            <a:extLst>
              <a:ext uri="{FF2B5EF4-FFF2-40B4-BE49-F238E27FC236}">
                <a16:creationId xmlns:a16="http://schemas.microsoft.com/office/drawing/2014/main" id="{BAD76A99-219B-023F-35AA-74EDFF6A51FC}"/>
              </a:ext>
            </a:extLst>
          </p:cNvPr>
          <p:cNvSpPr txBox="1">
            <a:spLocks/>
          </p:cNvSpPr>
          <p:nvPr/>
        </p:nvSpPr>
        <p:spPr>
          <a:xfrm>
            <a:off x="1558339" y="1279645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Краткая история команды:</a:t>
            </a:r>
          </a:p>
        </p:txBody>
      </p:sp>
      <p:sp>
        <p:nvSpPr>
          <p:cNvPr id="39" name="Прямоугольник с двумя учесеченными противолежащими углами 38">
            <a:extLst>
              <a:ext uri="{FF2B5EF4-FFF2-40B4-BE49-F238E27FC236}">
                <a16:creationId xmlns:a16="http://schemas.microsoft.com/office/drawing/2014/main" id="{1E07537C-8583-F5E2-35CB-73C7FC251F50}"/>
              </a:ext>
            </a:extLst>
          </p:cNvPr>
          <p:cNvSpPr/>
          <p:nvPr/>
        </p:nvSpPr>
        <p:spPr>
          <a:xfrm>
            <a:off x="371214" y="3936163"/>
            <a:ext cx="11485824" cy="2264611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A812662F-49C9-0A37-1671-EE5E187C65D2}"/>
              </a:ext>
            </a:extLst>
          </p:cNvPr>
          <p:cNvSpPr txBox="1">
            <a:spLocks/>
          </p:cNvSpPr>
          <p:nvPr/>
        </p:nvSpPr>
        <p:spPr>
          <a:xfrm>
            <a:off x="2469576" y="4905560"/>
            <a:ext cx="7318749" cy="10553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ru-RU" dirty="0"/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1AF2119E-43D8-37AF-C511-A59B0DD883B0}"/>
              </a:ext>
            </a:extLst>
          </p:cNvPr>
          <p:cNvSpPr txBox="1">
            <a:spLocks/>
          </p:cNvSpPr>
          <p:nvPr/>
        </p:nvSpPr>
        <p:spPr>
          <a:xfrm>
            <a:off x="716692" y="4176037"/>
            <a:ext cx="10824519" cy="567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С какими основными сложностями или вызовами 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вы столкнулись и как их преодолели?</a:t>
            </a:r>
          </a:p>
        </p:txBody>
      </p:sp>
      <p:sp>
        <p:nvSpPr>
          <p:cNvPr id="42" name="Прямоугольник с двумя учесеченными противолежащими углами 41">
            <a:extLst>
              <a:ext uri="{FF2B5EF4-FFF2-40B4-BE49-F238E27FC236}">
                <a16:creationId xmlns:a16="http://schemas.microsoft.com/office/drawing/2014/main" id="{A3083F99-8301-BC13-38FA-1AC792139512}"/>
              </a:ext>
            </a:extLst>
          </p:cNvPr>
          <p:cNvSpPr/>
          <p:nvPr/>
        </p:nvSpPr>
        <p:spPr>
          <a:xfrm>
            <a:off x="6096000" y="1016000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819ADE62-86A0-41CF-FEBE-6AC207E6AB95}"/>
              </a:ext>
            </a:extLst>
          </p:cNvPr>
          <p:cNvSpPr txBox="1">
            <a:spLocks/>
          </p:cNvSpPr>
          <p:nvPr/>
        </p:nvSpPr>
        <p:spPr>
          <a:xfrm>
            <a:off x="6163496" y="1772154"/>
            <a:ext cx="5523679" cy="16568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dirty="0"/>
              <a:t>Мы выбрали именно эту задачу, потому что она сочетает в себе высокую социальную значимость и серьёзный инженерный вызов. Возможность помочь врачам быстрее и точнее выделять исследования без патологий напрямую влияет на качество и скорость медицинской помощи. Для нас это не только задача анализа данных, но и шанс применить наши знания в компьютерном зрении и искусственном интеллекте в области, где результат действительно может спасти жизнь. Кроме того, мы видим большой потенциал для дальнейшего развития решения — от академических исследований до внедрения в реальную клиническую практику.</a:t>
            </a:r>
          </a:p>
        </p:txBody>
      </p:sp>
      <p:sp>
        <p:nvSpPr>
          <p:cNvPr id="44" name="Текст 8">
            <a:extLst>
              <a:ext uri="{FF2B5EF4-FFF2-40B4-BE49-F238E27FC236}">
                <a16:creationId xmlns:a16="http://schemas.microsoft.com/office/drawing/2014/main" id="{A0EBDB05-E223-F4C0-4AF4-743B80D718E1}"/>
              </a:ext>
            </a:extLst>
          </p:cNvPr>
          <p:cNvSpPr txBox="1">
            <a:spLocks/>
          </p:cNvSpPr>
          <p:nvPr/>
        </p:nvSpPr>
        <p:spPr>
          <a:xfrm>
            <a:off x="6163496" y="1243245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Почему вы выбрали именно эту задачу из предложенных на хакатоне?</a:t>
            </a:r>
          </a:p>
        </p:txBody>
      </p:sp>
      <p:sp>
        <p:nvSpPr>
          <p:cNvPr id="2" name="Текст 8">
            <a:extLst>
              <a:ext uri="{FF2B5EF4-FFF2-40B4-BE49-F238E27FC236}">
                <a16:creationId xmlns:a16="http://schemas.microsoft.com/office/drawing/2014/main" id="{84280BED-32C7-0EF1-0482-5ACAB9A37A98}"/>
              </a:ext>
            </a:extLst>
          </p:cNvPr>
          <p:cNvSpPr txBox="1">
            <a:spLocks/>
          </p:cNvSpPr>
          <p:nvPr/>
        </p:nvSpPr>
        <p:spPr>
          <a:xfrm>
            <a:off x="1201692" y="4699512"/>
            <a:ext cx="10211815" cy="126141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dirty="0"/>
              <a:t>Мы столкнулись с проблемой качества исходного датасета: предложенные данные были неполно размечены, что делало обучение </a:t>
            </a:r>
            <a:r>
              <a:rPr lang="ru-RU" dirty="0" err="1"/>
              <a:t>многоклассовой</a:t>
            </a:r>
            <a:r>
              <a:rPr lang="ru-RU" dirty="0"/>
              <a:t> модели ненадёжным. Чтобы преодолеть этот вызов, мы приняли решение перейти к задаче бинарной классификации (норма/патология). Такой подход позволил сгладить проблемы разметки, повысить стабильность обучения и всё же получить практически полезное решение для врачей.</a:t>
            </a:r>
          </a:p>
        </p:txBody>
      </p:sp>
    </p:spTree>
    <p:extLst>
      <p:ext uri="{BB962C8B-B14F-4D97-AF65-F5344CB8AC3E}">
        <p14:creationId xmlns:p14="http://schemas.microsoft.com/office/powerpoint/2010/main" val="2035511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КОМАНДА «</a:t>
            </a:r>
            <a:r>
              <a:rPr lang="ru-RU" dirty="0" err="1">
                <a:latin typeface="+mn-lt"/>
              </a:rPr>
              <a:t>Ронин</a:t>
            </a:r>
            <a:r>
              <a:rPr lang="ru-RU" dirty="0">
                <a:latin typeface="+mn-lt"/>
              </a:rPr>
              <a:t> ГУД»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3F7DC2-0D9C-407C-98AC-5F3AD231C5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На графиках представлены итоговые метрики обучения модели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17FCEF-DEC9-4794-B46E-21961558A7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Видно, что модель работает не совсем корректно из-за плохого материала обучения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6B8339-2490-447D-B543-1CC15487D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dirty="0"/>
              <a:t>Оценка модели составляет 0.85, что является неплохим результатом для данной выборки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6247625" y="1579967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2">
            <a:extLst>
              <a:ext uri="{FF2B5EF4-FFF2-40B4-BE49-F238E27FC236}">
                <a16:creationId xmlns:a16="http://schemas.microsoft.com/office/drawing/2014/main" id="{73C26F58-1034-2ECA-0462-6DD3AAE3D654}"/>
              </a:ext>
            </a:extLst>
          </p:cNvPr>
          <p:cNvSpPr/>
          <p:nvPr/>
        </p:nvSpPr>
        <p:spPr>
          <a:xfrm rot="5400000">
            <a:off x="6247624" y="2398820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реугольник 19">
            <a:extLst>
              <a:ext uri="{FF2B5EF4-FFF2-40B4-BE49-F238E27FC236}">
                <a16:creationId xmlns:a16="http://schemas.microsoft.com/office/drawing/2014/main" id="{4D23A8DE-DD49-606E-C206-82CC379C3C95}"/>
              </a:ext>
            </a:extLst>
          </p:cNvPr>
          <p:cNvSpPr/>
          <p:nvPr/>
        </p:nvSpPr>
        <p:spPr>
          <a:xfrm rot="5400000">
            <a:off x="6247624" y="3217673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5550E01-7548-455D-957D-81EB9D29B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88" y="1499364"/>
            <a:ext cx="5788909" cy="38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95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КОМАНДА «</a:t>
            </a:r>
            <a:r>
              <a:rPr lang="ru-RU" dirty="0" err="1">
                <a:latin typeface="+mn-lt"/>
              </a:rPr>
              <a:t>Ронин</a:t>
            </a:r>
            <a:r>
              <a:rPr lang="ru-RU" dirty="0">
                <a:latin typeface="+mn-lt"/>
              </a:rPr>
              <a:t> ГУД»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b="1" dirty="0"/>
              <a:t>Интерфейс системы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17FCEF-DEC9-4794-B46E-21961558A7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Загрузка файлов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6B8339-2490-447D-B543-1CC15487D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ru-RU" dirty="0"/>
              <a:t>Просмотр результатов исследования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40FC05B-8F07-40FA-BE0D-2235F9DDDA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/>
              <a:t>Визуализация текущего исследования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D049C016-4655-4C58-B392-FD255E0A76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Описание </a:t>
            </a:r>
            <a:r>
              <a:rPr lang="en-US" dirty="0"/>
              <a:t>API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13" name="Треугольник 12">
            <a:extLst>
              <a:ext uri="{FF2B5EF4-FFF2-40B4-BE49-F238E27FC236}">
                <a16:creationId xmlns:a16="http://schemas.microsoft.com/office/drawing/2014/main" id="{73C26F58-1034-2ECA-0462-6DD3AAE3D654}"/>
              </a:ext>
            </a:extLst>
          </p:cNvPr>
          <p:cNvSpPr/>
          <p:nvPr/>
        </p:nvSpPr>
        <p:spPr>
          <a:xfrm rot="5400000">
            <a:off x="6247624" y="2398820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реугольник 19">
            <a:extLst>
              <a:ext uri="{FF2B5EF4-FFF2-40B4-BE49-F238E27FC236}">
                <a16:creationId xmlns:a16="http://schemas.microsoft.com/office/drawing/2014/main" id="{4D23A8DE-DD49-606E-C206-82CC379C3C95}"/>
              </a:ext>
            </a:extLst>
          </p:cNvPr>
          <p:cNvSpPr/>
          <p:nvPr/>
        </p:nvSpPr>
        <p:spPr>
          <a:xfrm rot="5400000">
            <a:off x="6247624" y="3217673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Треугольник 20">
            <a:extLst>
              <a:ext uri="{FF2B5EF4-FFF2-40B4-BE49-F238E27FC236}">
                <a16:creationId xmlns:a16="http://schemas.microsoft.com/office/drawing/2014/main" id="{5708B7E4-FD6C-F097-8EA1-248753BA77F9}"/>
              </a:ext>
            </a:extLst>
          </p:cNvPr>
          <p:cNvSpPr/>
          <p:nvPr/>
        </p:nvSpPr>
        <p:spPr>
          <a:xfrm rot="5400000">
            <a:off x="6247624" y="404973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Треугольник 21">
            <a:extLst>
              <a:ext uri="{FF2B5EF4-FFF2-40B4-BE49-F238E27FC236}">
                <a16:creationId xmlns:a16="http://schemas.microsoft.com/office/drawing/2014/main" id="{4C39D2EC-099A-D338-3D73-82D77CB7F3CC}"/>
              </a:ext>
            </a:extLst>
          </p:cNvPr>
          <p:cNvSpPr/>
          <p:nvPr/>
        </p:nvSpPr>
        <p:spPr>
          <a:xfrm rot="5400000">
            <a:off x="6247624" y="4906748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7A37A28-FDC3-4150-9025-D9C116459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20" y="882819"/>
            <a:ext cx="5073057" cy="283579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799092E-0975-44D9-8238-D54AB46E9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19" y="3846969"/>
            <a:ext cx="5091147" cy="28745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6263692-01AB-470B-9D58-ED182F09DA8F}"/>
              </a:ext>
            </a:extLst>
          </p:cNvPr>
          <p:cNvSpPr txBox="1"/>
          <p:nvPr/>
        </p:nvSpPr>
        <p:spPr>
          <a:xfrm>
            <a:off x="6096000" y="5575221"/>
            <a:ext cx="576262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78755">
              <a:lnSpc>
                <a:spcPct val="90000"/>
              </a:lnSpc>
              <a:spcBef>
                <a:spcPts val="631"/>
              </a:spcBef>
            </a:pPr>
            <a:r>
              <a:rPr lang="ru-RU" sz="1600" b="1" dirty="0">
                <a:solidFill>
                  <a:schemeClr val="bg1">
                    <a:lumMod val="95000"/>
                  </a:schemeClr>
                </a:solidFill>
              </a:rPr>
              <a:t>К сожалению, интерфейс не был до конца реализован из-за длительной работы с </a:t>
            </a:r>
            <a:r>
              <a:rPr lang="ru-RU" sz="1600" b="1" dirty="0" err="1">
                <a:solidFill>
                  <a:schemeClr val="bg1">
                    <a:lumMod val="95000"/>
                  </a:schemeClr>
                </a:solidFill>
              </a:rPr>
              <a:t>датасетом</a:t>
            </a:r>
            <a:endParaRPr lang="ru-RU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468326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1">
      <a:dk1>
        <a:srgbClr val="000000"/>
      </a:dk1>
      <a:lt1>
        <a:srgbClr val="FFFFFF"/>
      </a:lt1>
      <a:dk2>
        <a:srgbClr val="1C1D22"/>
      </a:dk2>
      <a:lt2>
        <a:srgbClr val="E5E7E9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FF0053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14944</TotalTime>
  <Words>523</Words>
  <Application>Microsoft Office PowerPoint</Application>
  <PresentationFormat>Широкоэкранный</PresentationFormat>
  <Paragraphs>57</Paragraphs>
  <Slides>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Calibri</vt:lpstr>
      <vt:lpstr>Montserrat</vt:lpstr>
      <vt:lpstr>TTFirs</vt:lpstr>
      <vt:lpstr>Wingdings</vt:lpstr>
      <vt:lpstr>Для Академия инноваторов 16_9</vt:lpstr>
      <vt:lpstr>Ронин ГУД</vt:lpstr>
      <vt:lpstr>Презентация PowerPoint</vt:lpstr>
      <vt:lpstr>Ронин ГУД</vt:lpstr>
      <vt:lpstr>КОМАНДА «Ронин ГУД»</vt:lpstr>
      <vt:lpstr>КОМАНДА «Ронин ГУД»</vt:lpstr>
      <vt:lpstr>КОМАНДА «Ронин ГУД»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Нистратов Михаил</cp:lastModifiedBy>
  <cp:revision>86</cp:revision>
  <dcterms:created xsi:type="dcterms:W3CDTF">2023-05-15T07:36:23Z</dcterms:created>
  <dcterms:modified xsi:type="dcterms:W3CDTF">2025-10-02T17:28:12Z</dcterms:modified>
</cp:coreProperties>
</file>